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islcollective.com/video-lessons/office-space-did-you-get-memo-verbinfinitive-or-gerund-diffe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interest.com/pin/1688918585735905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d570b4b4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d570b4b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CE93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https://en.islcollective.com/video-lessons/office-space-did-you-get-memo-verbinfinitive-or-gerund-diffe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GERUND+INF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d570b4b4a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d570b4b4a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d570b4b4a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d570b4b4a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d570b4b4a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d570b4b4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2"/>
              </a:rPr>
              <a:t>https://www.pinterest.com/pin/1688918585735905/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(2019.7.1.)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570b4b4a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570b4b4a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d570b4b4a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d570b4b4a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d570b4f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d570b4f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d570b4b4a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d570b4b4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51" name="Google Shape;51;p13"/>
          <p:cNvPicPr preferRelativeResize="0"/>
          <p:nvPr/>
        </p:nvPicPr>
        <p:blipFill rotWithShape="1">
          <a:blip r:embed="rId2">
            <a:alphaModFix/>
          </a:blip>
          <a:srcRect b="9288" l="45142" r="0" t="0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52" name="Google Shape;52;p13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53" name="Google Shape;53;p13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54" name="Google Shape;54;p13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56" name="Google Shape;56;p1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 txBox="1"/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1.png" id="59" name="Google Shape;59;p13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1209675"/>
            <a:ext cx="2536475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.png"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hoto as background">
  <p:cSld name="BLANK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-9525" y="-9525"/>
            <a:ext cx="9153600" cy="5153100"/>
          </a:xfrm>
          <a:prstGeom prst="frame">
            <a:avLst>
              <a:gd fmla="val 6469" name="adj1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3.png" id="63" name="Google Shape;63;p14"/>
          <p:cNvPicPr preferRelativeResize="0"/>
          <p:nvPr/>
        </p:nvPicPr>
        <p:blipFill rotWithShape="1">
          <a:blip r:embed="rId2">
            <a:alphaModFix/>
          </a:blip>
          <a:srcRect b="18533" l="0" r="17197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64" name="Google Shape;64;p14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plants">
  <p:cSld name="BLANK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67" name="Google Shape;67;p15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68" name="Google Shape;68;p15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69" name="Google Shape;69;p15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266495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70" name="Google Shape;70;p15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5972175" y="2743150"/>
            <a:ext cx="3171824" cy="240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71" name="Google Shape;71;p15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6379650" y="-773625"/>
            <a:ext cx="2000250" cy="35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72" name="Google Shape;72;p15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0" y="1209675"/>
            <a:ext cx="2536475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73" name="Google Shape;73;p15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7548050" y="1476375"/>
            <a:ext cx="1595950" cy="36671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</a:defRPr>
            </a:lvl1pPr>
            <a:lvl2pPr lvl="1" rtl="0">
              <a:buNone/>
              <a:defRPr>
                <a:solidFill>
                  <a:srgbClr val="000000"/>
                </a:solidFill>
              </a:defRPr>
            </a:lvl2pPr>
            <a:lvl3pPr lvl="2" rtl="0">
              <a:buNone/>
              <a:defRPr>
                <a:solidFill>
                  <a:srgbClr val="000000"/>
                </a:solidFill>
              </a:defRPr>
            </a:lvl3pPr>
            <a:lvl4pPr lvl="3" rtl="0">
              <a:buNone/>
              <a:defRPr>
                <a:solidFill>
                  <a:srgbClr val="000000"/>
                </a:solidFill>
              </a:defRPr>
            </a:lvl4pPr>
            <a:lvl5pPr lvl="4" rtl="0">
              <a:buNone/>
              <a:defRPr>
                <a:solidFill>
                  <a:srgbClr val="000000"/>
                </a:solidFill>
              </a:defRPr>
            </a:lvl5pPr>
            <a:lvl6pPr lvl="5" rtl="0">
              <a:buNone/>
              <a:defRPr>
                <a:solidFill>
                  <a:srgbClr val="000000"/>
                </a:solidFill>
              </a:defRPr>
            </a:lvl6pPr>
            <a:lvl7pPr lvl="6" rtl="0">
              <a:buNone/>
              <a:defRPr>
                <a:solidFill>
                  <a:srgbClr val="000000"/>
                </a:solidFill>
              </a:defRPr>
            </a:lvl7pPr>
            <a:lvl8pPr lvl="7" rtl="0">
              <a:buNone/>
              <a:defRPr>
                <a:solidFill>
                  <a:srgbClr val="000000"/>
                </a:solidFill>
              </a:defRPr>
            </a:lvl8pPr>
            <a:lvl9pPr lvl="8" rtl="0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plants small">
  <p:cSld name="BLANK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76" name="Google Shape;76;p16"/>
          <p:cNvPicPr preferRelativeResize="0"/>
          <p:nvPr/>
        </p:nvPicPr>
        <p:blipFill rotWithShape="1">
          <a:blip r:embed="rId2">
            <a:alphaModFix/>
          </a:blip>
          <a:srcRect b="0" l="43534" r="0" t="0"/>
          <a:stretch/>
        </p:blipFill>
        <p:spPr>
          <a:xfrm flipH="1" rot="-5400000">
            <a:off x="6449075" y="-876950"/>
            <a:ext cx="769994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77" name="Google Shape;77;p16"/>
          <p:cNvPicPr preferRelativeResize="0"/>
          <p:nvPr/>
        </p:nvPicPr>
        <p:blipFill rotWithShape="1">
          <a:blip r:embed="rId3">
            <a:alphaModFix/>
          </a:blip>
          <a:srcRect b="21353" l="45142" r="0" t="-12064"/>
          <a:stretch/>
        </p:blipFill>
        <p:spPr>
          <a:xfrm rot="5400000">
            <a:off x="721662" y="-740712"/>
            <a:ext cx="12617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78" name="Google Shape;78;p16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1477665" y="3663565"/>
            <a:ext cx="789205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79" name="Google Shape;79;p16"/>
          <p:cNvPicPr preferRelativeResize="0"/>
          <p:nvPr/>
        </p:nvPicPr>
        <p:blipFill rotWithShape="1">
          <a:blip r:embed="rId4">
            <a:alphaModFix/>
          </a:blip>
          <a:srcRect b="38811" l="0" r="20660" t="0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80" name="Google Shape;80;p16"/>
          <p:cNvPicPr preferRelativeResize="0"/>
          <p:nvPr/>
        </p:nvPicPr>
        <p:blipFill rotWithShape="1">
          <a:blip r:embed="rId5">
            <a:alphaModFix/>
          </a:blip>
          <a:srcRect b="0" l="0" r="26809" t="0"/>
          <a:stretch/>
        </p:blipFill>
        <p:spPr>
          <a:xfrm rot="-5400000">
            <a:off x="7312293" y="-515832"/>
            <a:ext cx="13254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81" name="Google Shape;81;p16"/>
          <p:cNvPicPr preferRelativeResize="0"/>
          <p:nvPr/>
        </p:nvPicPr>
        <p:blipFill rotWithShape="1">
          <a:blip r:embed="rId6">
            <a:alphaModFix/>
          </a:blip>
          <a:srcRect b="14813" l="0" r="34262" t="0"/>
          <a:stretch/>
        </p:blipFill>
        <p:spPr>
          <a:xfrm flipH="1">
            <a:off x="-1" y="2962275"/>
            <a:ext cx="140642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82" name="Google Shape;82;p16"/>
          <p:cNvPicPr preferRelativeResize="0"/>
          <p:nvPr/>
        </p:nvPicPr>
        <p:blipFill rotWithShape="1">
          <a:blip r:embed="rId7">
            <a:alphaModFix/>
          </a:blip>
          <a:srcRect b="12701" l="0" r="40695" t="0"/>
          <a:stretch/>
        </p:blipFill>
        <p:spPr>
          <a:xfrm>
            <a:off x="8051794" y="2633848"/>
            <a:ext cx="1092207" cy="2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85" name="Google Shape;85;p17"/>
          <p:cNvPicPr preferRelativeResize="0"/>
          <p:nvPr/>
        </p:nvPicPr>
        <p:blipFill rotWithShape="1">
          <a:blip r:embed="rId2">
            <a:alphaModFix/>
          </a:blip>
          <a:srcRect b="3157" l="45000" r="0" t="0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86" name="Google Shape;86;p17"/>
          <p:cNvPicPr preferRelativeResize="0"/>
          <p:nvPr/>
        </p:nvPicPr>
        <p:blipFill rotWithShape="1">
          <a:blip r:embed="rId3">
            <a:alphaModFix/>
          </a:blip>
          <a:srcRect b="6270" l="-5401" r="32211" t="-6270"/>
          <a:stretch/>
        </p:blipFill>
        <p:spPr>
          <a:xfrm flipH="1" rot="-5400000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88" name="Google Shape;88;p1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7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17"/>
          <p:cNvSpPr txBox="1"/>
          <p:nvPr>
            <p:ph idx="3" type="body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1.png" id="94" name="Google Shape;94;p17"/>
          <p:cNvPicPr preferRelativeResize="0"/>
          <p:nvPr/>
        </p:nvPicPr>
        <p:blipFill rotWithShape="1">
          <a:blip r:embed="rId4">
            <a:alphaModFix/>
          </a:blip>
          <a:srcRect b="42702" l="-13090" r="39793" t="-8865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earningapps.org/display?v=p7nao752519" TargetMode="External"/><Relationship Id="rId4" Type="http://schemas.openxmlformats.org/officeDocument/2006/relationships/hyperlink" Target="https://www.theschooloflife.com/shop/games-kits/" TargetMode="External"/><Relationship Id="rId5" Type="http://schemas.openxmlformats.org/officeDocument/2006/relationships/hyperlink" Target="https://edpuzzle.com/media/5d1b2d6eb088924114c37c79" TargetMode="External"/><Relationship Id="rId6" Type="http://schemas.openxmlformats.org/officeDocument/2006/relationships/hyperlink" Target="http://www.superteachertools.us/millionaire/millionaire.php?gamefile=100798" TargetMode="External"/><Relationship Id="rId7" Type="http://schemas.openxmlformats.org/officeDocument/2006/relationships/hyperlink" Target="https://www.magisto.com/video/L00TPgIVRmwhVBdnCzE?l=vsm&amp;o=w&amp;c=c" TargetMode="External"/><Relationship Id="rId8" Type="http://schemas.openxmlformats.org/officeDocument/2006/relationships/hyperlink" Target="https://www.magisto.com/video/L00TPgIVRmwhVBdnCzE?l=vsm&amp;o=w&amp;c=c" TargetMode="Externa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hyperlink" Target="https://dayzeroproject.com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he-qrcode-generator.com/" TargetMode="External"/><Relationship Id="rId4" Type="http://schemas.openxmlformats.org/officeDocument/2006/relationships/hyperlink" Target="https://www.storyjumper.com/book/index/71451365/5d1dcc2c2a651?fbclid=IwAR2qrrKPwsafwk4lvNv3otHT1Z02j36IeMIzX9jCBmPcuRgZ16mPW0sHGAI" TargetMode="External"/><Relationship Id="rId9" Type="http://schemas.openxmlformats.org/officeDocument/2006/relationships/hyperlink" Target="https://b.socrative.com/teacher/#edit-quiz/42051773" TargetMode="External"/><Relationship Id="rId5" Type="http://schemas.openxmlformats.org/officeDocument/2006/relationships/hyperlink" Target="https://www.goosechase.com/" TargetMode="External"/><Relationship Id="rId6" Type="http://schemas.openxmlformats.org/officeDocument/2006/relationships/hyperlink" Target="https://galileo.org/classroom-example/inquiry-trigonometric-functions/" TargetMode="External"/><Relationship Id="rId7" Type="http://schemas.openxmlformats.org/officeDocument/2006/relationships/hyperlink" Target="https://quizizz.com/" TargetMode="External"/><Relationship Id="rId8" Type="http://schemas.openxmlformats.org/officeDocument/2006/relationships/hyperlink" Target="https://www.mentimeter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bslearningmedia.org/" TargetMode="External"/><Relationship Id="rId4" Type="http://schemas.openxmlformats.org/officeDocument/2006/relationships/hyperlink" Target="https://www.makebeliefscomix.com/comic-strip-starters/" TargetMode="External"/><Relationship Id="rId5" Type="http://schemas.openxmlformats.org/officeDocument/2006/relationships/hyperlink" Target="https://www.classdojo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Digitális képzésen tanultak, hasznos dolgok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JÁTÉKOSÍTÁS</a:t>
            </a:r>
            <a:br>
              <a:rPr i="1" lang="en"/>
            </a:br>
            <a:r>
              <a:rPr i="1" lang="en" sz="1800"/>
              <a:t>2019. nyár, Prága ICT</a:t>
            </a:r>
            <a:endParaRPr i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4294967295" type="title"/>
          </p:nvPr>
        </p:nvSpPr>
        <p:spPr>
          <a:xfrm>
            <a:off x="1579650" y="1249675"/>
            <a:ext cx="76485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</a:t>
            </a:r>
            <a:r>
              <a:rPr lang="en"/>
              <a:t>áték </a:t>
            </a:r>
            <a:r>
              <a:rPr lang="en">
                <a:solidFill>
                  <a:srgbClr val="F1C232"/>
                </a:solidFill>
              </a:rPr>
              <a:t>elemek</a:t>
            </a:r>
            <a:r>
              <a:rPr lang="en"/>
              <a:t> amiket (valószínűleg) sokan használunk: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társasjáték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szerepjáték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zene, éneklés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digitális eszközök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/>
              <a:t>→ </a:t>
            </a:r>
            <a:r>
              <a:rPr lang="en" sz="2400" u="sng"/>
              <a:t>pontrendszer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46983" l="32270" r="15017" t="19994"/>
          <a:stretch/>
        </p:blipFill>
        <p:spPr>
          <a:xfrm>
            <a:off x="410925" y="359625"/>
            <a:ext cx="5817776" cy="291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1297125" y="821925"/>
            <a:ext cx="1117200" cy="24531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b="10079" l="32849" r="46976" t="53716"/>
          <a:stretch/>
        </p:blipFill>
        <p:spPr>
          <a:xfrm>
            <a:off x="6472725" y="278487"/>
            <a:ext cx="2465776" cy="353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46750" y="4091200"/>
            <a:ext cx="79881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1C232"/>
                </a:solidFill>
              </a:rPr>
              <a:t>Pontrendszer</a:t>
            </a:r>
            <a:r>
              <a:rPr lang="en" sz="2800">
                <a:solidFill>
                  <a:schemeClr val="dk1"/>
                </a:solidFill>
              </a:rPr>
              <a:t> gyakorlatban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OW TO GAMIFYYOUR ESL CLASSROOM &#10;Consider &#10;Playing in Teams &#10;Gamification in the &#10;classroom does not &#10;07 &#10;necessarily mean &#10;01 &#10;Choose a Goal &#10;What do you want &#10;your students to &#10;accomplish? Is there &#10;a behavior/habit &#10;you want them &#10;to learn? &#10;02 &#10;Design a &#10;Leaderboard &#10;students will play &#10;individually and &#10;compete with &#10;others. &#10;Leaderboards display which &#10;students have reached the most &#10;milestones, gained the most points. &#10;06 &#10;Create Badges &#10;Badges are an essential part &#10;How &#10;of any effective gamification &#10;will students &#10;experience. Students &#10;earn a badge when they &#10;Divide It into &#10;Milestones &#10;How can you divide your &#10;goal into achievable steps, targets &#10;or milestones they can &#10;progress through? &#10;Design Your &#10;Game Board &#10;03 &#10;A simple chart with &#10;milestones? Or a &#10;board game type of path &#10;achieve a particular &#10;milestone &#10;05 &#10;they must travel &#10;avatars they can choose &#10;down? &#10;from or have them design &#10;their own. &#10;04 &#10;Create Avatars &#10;% Tbåchei "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900" y="-99525"/>
            <a:ext cx="5474200" cy="54742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dash"/>
            <a:miter lim="8000"/>
            <a:headEnd len="sm" w="sm" type="none"/>
            <a:tailEnd len="sm" w="sm" type="none"/>
          </a:ln>
        </p:spPr>
      </p:pic>
      <p:sp>
        <p:nvSpPr>
          <p:cNvPr id="120" name="Google Shape;120;p21"/>
          <p:cNvSpPr/>
          <p:nvPr/>
        </p:nvSpPr>
        <p:spPr>
          <a:xfrm>
            <a:off x="6036075" y="783400"/>
            <a:ext cx="2722800" cy="6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CÉL MEGHATÁROZÁSA</a:t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6637975" y="1809100"/>
            <a:ext cx="2722800" cy="6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RÉSZEKRE BONT</a:t>
            </a:r>
            <a:r>
              <a:rPr lang="en"/>
              <a:t>ÁSA</a:t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154100" y="2051425"/>
            <a:ext cx="2453100" cy="6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RANGLISTA</a:t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714075" y="4117375"/>
            <a:ext cx="2722800" cy="6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“JUTALMAK” (KITŰZŐ STB)</a:t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3955550" y="4594300"/>
            <a:ext cx="1451100" cy="47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AVATAROK 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6421200" y="3035150"/>
            <a:ext cx="2722800" cy="6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JÁTÉK MEGTERVEZÉSE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601875" y="701225"/>
            <a:ext cx="2722800" cy="61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CSAPATJÁTÉK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4294967295" type="title"/>
          </p:nvPr>
        </p:nvSpPr>
        <p:spPr>
          <a:xfrm>
            <a:off x="2350200" y="145200"/>
            <a:ext cx="76485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Hasznos</a:t>
            </a:r>
            <a:r>
              <a:rPr lang="en"/>
              <a:t> </a:t>
            </a:r>
            <a:r>
              <a:rPr lang="en">
                <a:solidFill>
                  <a:srgbClr val="F1C232"/>
                </a:solidFill>
              </a:rPr>
              <a:t>oldalak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learningapps.org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https://learningapps.org/display?v=p7nao752519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theschooloflife.com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4"/>
              </a:rPr>
              <a:t>https://www.theschooloflife.com/shop/games-kits/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edpuzzle.com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5"/>
              </a:rPr>
              <a:t>https://edpuzzle.com/media/5d1b2d6eb088924114c37c79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superteachertools.us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6"/>
              </a:rPr>
              <a:t>http://www.superteachertools.us/millionaire/millionaire.php?gamefile=100798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magisto.com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7"/>
              </a:rPr>
              <a:t>https://www.magisto.com/video/L00TPgIVRmwhVBdnCzE?l=vsm&amp;o=w&amp;c=c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popplet.com</a:t>
            </a:r>
            <a:br>
              <a:rPr lang="en" sz="2400"/>
            </a:br>
            <a:r>
              <a:rPr lang="en" sz="11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https://www.popplet.com/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4294967295" type="title"/>
          </p:nvPr>
        </p:nvSpPr>
        <p:spPr>
          <a:xfrm>
            <a:off x="2568550" y="-882200"/>
            <a:ext cx="7648500" cy="49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Hasznos </a:t>
            </a:r>
            <a:r>
              <a:rPr lang="en">
                <a:solidFill>
                  <a:srgbClr val="F1C232"/>
                </a:solidFill>
              </a:rPr>
              <a:t>oldalak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QR kód készítő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https://www.the-qrcode-generator.com/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thestoryjumper.com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https://www.storyjumper.com/book/index/71451365/5d1dcc2c2a651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goosechase.com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https://www.goosechase.com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galileo.org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https://galileo.org/classroom-example/inquiry-trigonometric-functions/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quizizz.com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7"/>
              </a:rPr>
              <a:t>https://quizizz.com/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mentimeter.com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8"/>
              </a:rPr>
              <a:t>https://www.mentimeter.com/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socrative.com 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9"/>
              </a:rPr>
              <a:t>https://b.socrative.com/teacher/#edit-quiz/42051773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dayzeroproject.com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10"/>
              </a:rPr>
              <a:t>https://dayzeroproject.com/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4294967295" type="title"/>
          </p:nvPr>
        </p:nvSpPr>
        <p:spPr>
          <a:xfrm>
            <a:off x="1908925" y="400850"/>
            <a:ext cx="7648500" cy="49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Hasznos </a:t>
            </a:r>
            <a:r>
              <a:rPr lang="en">
                <a:solidFill>
                  <a:srgbClr val="F1C232"/>
                </a:solidFill>
              </a:rPr>
              <a:t>oldalak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PBS learning media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https://www.pbslearningmedia.org/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makebeliefscomicx.com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4"/>
              </a:rPr>
              <a:t>https://www.makebeliefscomix.com/comic-strip-starters/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→ classdojo.com</a:t>
            </a:r>
            <a:br>
              <a:rPr lang="en" sz="2400"/>
            </a:br>
            <a:r>
              <a:rPr lang="en" sz="1100" u="sng">
                <a:solidFill>
                  <a:schemeClr val="hlink"/>
                </a:solidFill>
                <a:hlinkClick r:id="rId5"/>
              </a:rPr>
              <a:t>https://www.classdojo.com/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4294967295" type="ctrTitle"/>
          </p:nvPr>
        </p:nvSpPr>
        <p:spPr>
          <a:xfrm>
            <a:off x="1480625" y="839325"/>
            <a:ext cx="65937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Köszönöm a figyelmet</a:t>
            </a:r>
            <a:r>
              <a:rPr lang="en" sz="4800"/>
              <a:t>!</a:t>
            </a:r>
            <a:endParaRPr sz="4800"/>
          </a:p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